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HS-LS2-1</a:t>
            </a:r>
            <a:r>
              <a:rPr b="0" i="0" lang="en-US" sz="1200">
                <a:solidFill>
                  <a:schemeClr val="dk1"/>
                </a:solidFill>
                <a:latin typeface="Times New Roman"/>
                <a:ea typeface="Times New Roman"/>
                <a:cs typeface="Times New Roman"/>
                <a:sym typeface="Times New Roman"/>
              </a:rPr>
              <a:t> Use mathematical and/or computational representations to support explanations of factors that affect carrying capacity of ecosystems at different scales.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HS-LS2-2</a:t>
            </a:r>
            <a:r>
              <a:rPr b="0" i="0" lang="en-US" sz="1200">
                <a:solidFill>
                  <a:schemeClr val="dk1"/>
                </a:solidFill>
                <a:latin typeface="Times New Roman"/>
                <a:ea typeface="Times New Roman"/>
                <a:cs typeface="Times New Roman"/>
                <a:sym typeface="Times New Roman"/>
              </a:rPr>
              <a:t> Use mathematical representations to support and revise explanations based on evidence about factors affecting biodiversity and populations in ecosystems of different scales.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HS-LS2-6</a:t>
            </a:r>
            <a:r>
              <a:rPr b="0" i="0" lang="en-US" sz="1200">
                <a:solidFill>
                  <a:schemeClr val="dk1"/>
                </a:solidFill>
                <a:latin typeface="Times New Roman"/>
                <a:ea typeface="Times New Roman"/>
                <a:cs typeface="Times New Roman"/>
                <a:sym typeface="Times New Roman"/>
              </a:rPr>
              <a:t> Evaluate the claims, evidence, and reasoning that the complex interactions in ecosystems maintain relatively consistent numbers and types of organisms in stable conditions, but changing conditions may result in a new ecosystem.</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0" name="Google Shape;130;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1" name="Google Shape;131;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43" name="Google Shape;143;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4" name="Google Shape;144;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rPr b="1" i="0" lang="en-US" sz="1200">
                <a:solidFill>
                  <a:schemeClr val="dk1"/>
                </a:solidFill>
                <a:latin typeface="Times New Roman"/>
                <a:ea typeface="Times New Roman"/>
                <a:cs typeface="Times New Roman"/>
                <a:sym typeface="Times New Roman"/>
              </a:rPr>
              <a:t>Wetlands at Your Service</a:t>
            </a:r>
            <a:r>
              <a:rPr b="0" i="0" lang="en-US" sz="1200">
                <a:solidFill>
                  <a:schemeClr val="dk1"/>
                </a:solidFill>
                <a:latin typeface="Times New Roman"/>
                <a:ea typeface="Times New Roman"/>
                <a:cs typeface="Times New Roman"/>
                <a:sym typeface="Times New Roman"/>
              </a:rPr>
              <a:t> Students design and build a model wetland and use it to investigate the complex interactions in a wetland ecosystem, and how changes to the ecosystem affect the numbers of organisms living there. Students use evidence from their observations to construct mathematical models that explain factors affecting carrying capacity, biodiversity, and populations within the wetland ecosystem.</a:t>
            </a:r>
            <a:endParaRPr/>
          </a:p>
        </p:txBody>
      </p:sp>
      <p:sp>
        <p:nvSpPr>
          <p:cNvPr id="154" name="Google Shape;154;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5" name="Google Shape;155;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65" name="Google Shape;165;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6" name="Google Shape;166;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a:lvl1pPr>
            <a:lvl2pPr indent="-342900" lvl="1" marL="914400" algn="l">
              <a:spcBef>
                <a:spcPts val="0"/>
              </a:spcBef>
              <a:spcAft>
                <a:spcPts val="0"/>
              </a:spcAft>
              <a:buClr>
                <a:schemeClr val="dk1"/>
              </a:buClr>
              <a:buSzPts val="1800"/>
              <a:buChar char="–"/>
              <a:defRPr/>
            </a:lvl2pPr>
            <a:lvl3pPr indent="-342900" lvl="2" marL="1371600" algn="l">
              <a:spcBef>
                <a:spcPts val="0"/>
              </a:spcBef>
              <a:spcAft>
                <a:spcPts val="0"/>
              </a:spcAft>
              <a:buClr>
                <a:schemeClr val="dk1"/>
              </a:buClr>
              <a:buSzPts val="1800"/>
              <a:buChar char="•"/>
              <a:defRPr/>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3" name="Shape 23"/>
        <p:cNvGrpSpPr/>
        <p:nvPr/>
      </p:nvGrpSpPr>
      <p:grpSpPr>
        <a:xfrm>
          <a:off x="0" y="0"/>
          <a:ext cx="0" cy="0"/>
          <a:chOff x="0" y="0"/>
          <a:chExt cx="0" cy="0"/>
        </a:xfrm>
      </p:grpSpPr>
      <p:grpSp>
        <p:nvGrpSpPr>
          <p:cNvPr id="24" name="Google Shape;24;p4"/>
          <p:cNvGrpSpPr/>
          <p:nvPr/>
        </p:nvGrpSpPr>
        <p:grpSpPr>
          <a:xfrm>
            <a:off x="500784" y="442000"/>
            <a:ext cx="8192173" cy="5456923"/>
            <a:chOff x="500784" y="442000"/>
            <a:chExt cx="8192173" cy="5456923"/>
          </a:xfrm>
        </p:grpSpPr>
        <p:sp>
          <p:nvSpPr>
            <p:cNvPr id="25" name="Google Shape;25;p4"/>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26" name="Google Shape;26;p4"/>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7" name="Google Shape;27;p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9" name="Google Shape;29;p4"/>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0" name="Shape 30"/>
        <p:cNvGrpSpPr/>
        <p:nvPr/>
      </p:nvGrpSpPr>
      <p:grpSpPr>
        <a:xfrm>
          <a:off x="0" y="0"/>
          <a:ext cx="0" cy="0"/>
          <a:chOff x="0" y="0"/>
          <a:chExt cx="0" cy="0"/>
        </a:xfrm>
      </p:grpSpPr>
      <p:pic>
        <p:nvPicPr>
          <p:cNvPr descr="A5H77N.jpg" id="31" name="Google Shape;31;p5"/>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2" name="Google Shape;32;p5"/>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3" name="Google Shape;33;p5"/>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5"/>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35" name="Google Shape;35;p5"/>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36" name="Google Shape;36;p5"/>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37" name="Google Shape;37;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39" name="Shape 39"/>
        <p:cNvGrpSpPr/>
        <p:nvPr/>
      </p:nvGrpSpPr>
      <p:grpSpPr>
        <a:xfrm>
          <a:off x="0" y="0"/>
          <a:ext cx="0" cy="0"/>
          <a:chOff x="0" y="0"/>
          <a:chExt cx="0" cy="0"/>
        </a:xfrm>
      </p:grpSpPr>
      <p:pic>
        <p:nvPicPr>
          <p:cNvPr descr="tree copy.jpg" id="40" name="Google Shape;40;p6"/>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1" name="Google Shape;41;p6"/>
          <p:cNvGrpSpPr/>
          <p:nvPr/>
        </p:nvGrpSpPr>
        <p:grpSpPr>
          <a:xfrm>
            <a:off x="457200" y="442000"/>
            <a:ext cx="8235757" cy="5504790"/>
            <a:chOff x="457200" y="442000"/>
            <a:chExt cx="8235757" cy="5504790"/>
          </a:xfrm>
        </p:grpSpPr>
        <p:sp>
          <p:nvSpPr>
            <p:cNvPr id="42" name="Google Shape;42;p6"/>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3" name="Google Shape;43;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4" name="Google Shape;44;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46" name="Google Shape;46;p6"/>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6"/>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2" name="Google Shape;52;p7"/>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3" name="Google Shape;53;p7"/>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4" name="Google Shape;54;p7"/>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8"/>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9" name="Google Shape;59;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96995" y="1840108"/>
            <a:ext cx="7039309"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i="1" lang="en-US" sz="3200">
                <a:latin typeface="Cambria"/>
                <a:ea typeface="Cambria"/>
                <a:cs typeface="Cambria"/>
                <a:sym typeface="Cambria"/>
              </a:rPr>
              <a:t>HMH Science Dimensions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4: Ecosystems: Stability and Change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Ecosystems: Stability and Change</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txBox="1"/>
          <p:nvPr/>
        </p:nvSpPr>
        <p:spPr>
          <a:xfrm>
            <a:off x="311100" y="5910343"/>
            <a:ext cx="8229600" cy="62804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400"/>
              <a:buFont typeface="Cambria"/>
              <a:buNone/>
            </a:pPr>
            <a:r>
              <a:rPr b="0" lang="en-US" sz="2400">
                <a:solidFill>
                  <a:schemeClr val="dk1"/>
                </a:solidFill>
                <a:latin typeface="Cambria"/>
                <a:ea typeface="Cambria"/>
                <a:cs typeface="Cambria"/>
                <a:sym typeface="Cambria"/>
              </a:rPr>
              <a:t>Populations are sensitive to changes in their environments</a:t>
            </a:r>
            <a:endParaRPr b="0" sz="2400">
              <a:solidFill>
                <a:schemeClr val="dk1"/>
              </a:solidFill>
              <a:latin typeface="Cambria"/>
              <a:ea typeface="Cambria"/>
              <a:cs typeface="Cambria"/>
              <a:sym typeface="Cambria"/>
            </a:endParaRPr>
          </a:p>
        </p:txBody>
      </p:sp>
      <p:pic>
        <p:nvPicPr>
          <p:cNvPr id="124" name="Google Shape;124;p22"/>
          <p:cNvPicPr preferRelativeResize="0"/>
          <p:nvPr/>
        </p:nvPicPr>
        <p:blipFill rotWithShape="1">
          <a:blip r:embed="rId3">
            <a:alphaModFix/>
          </a:blip>
          <a:srcRect b="0" l="0" r="0" t="0"/>
          <a:stretch/>
        </p:blipFill>
        <p:spPr>
          <a:xfrm>
            <a:off x="8216431" y="337206"/>
            <a:ext cx="656635" cy="628039"/>
          </a:xfrm>
          <a:prstGeom prst="rect">
            <a:avLst/>
          </a:prstGeom>
          <a:noFill/>
          <a:ln>
            <a:noFill/>
          </a:ln>
        </p:spPr>
      </p:pic>
      <p:sp>
        <p:nvSpPr>
          <p:cNvPr id="125" name="Google Shape;125;p22"/>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4</a:t>
            </a:r>
            <a:endParaRPr/>
          </a:p>
        </p:txBody>
      </p:sp>
      <p:pic>
        <p:nvPicPr>
          <p:cNvPr descr="Unit 4 Anchor Video Biology Ecosystems.mp4" id="126" name="Google Shape;126;p22"/>
          <p:cNvPicPr preferRelativeResize="0"/>
          <p:nvPr/>
        </p:nvPicPr>
        <p:blipFill rotWithShape="1">
          <a:blip r:embed="rId4">
            <a:alphaModFix/>
          </a:blip>
          <a:srcRect b="0" l="0" r="0" t="0"/>
          <a:stretch/>
        </p:blipFill>
        <p:spPr>
          <a:xfrm>
            <a:off x="431764" y="1152382"/>
            <a:ext cx="8280471" cy="46577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Ecosystems: Stability and Change</a:t>
            </a:r>
            <a:endParaRPr/>
          </a:p>
        </p:txBody>
      </p:sp>
      <p:sp>
        <p:nvSpPr>
          <p:cNvPr id="134" name="Google Shape;134;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5" name="Google Shape;135;p23"/>
          <p:cNvSpPr/>
          <p:nvPr/>
        </p:nvSpPr>
        <p:spPr>
          <a:xfrm>
            <a:off x="6252316" y="1333662"/>
            <a:ext cx="2632362" cy="3539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mbria"/>
                <a:ea typeface="Cambria"/>
                <a:cs typeface="Cambria"/>
                <a:sym typeface="Cambria"/>
              </a:rPr>
              <a:t>How do you think changes in population size can affect the composition and stability of an ecosystem?</a:t>
            </a:r>
            <a:endParaRPr/>
          </a:p>
        </p:txBody>
      </p:sp>
      <p:sp>
        <p:nvSpPr>
          <p:cNvPr id="136" name="Google Shape;136;p23"/>
          <p:cNvSpPr/>
          <p:nvPr/>
        </p:nvSpPr>
        <p:spPr>
          <a:xfrm>
            <a:off x="219506" y="5474508"/>
            <a:ext cx="5350244"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Pigeon populations can grow out of control.</a:t>
            </a:r>
            <a:endParaRPr sz="2500">
              <a:solidFill>
                <a:schemeClr val="dk1"/>
              </a:solidFill>
              <a:latin typeface="Cambria"/>
              <a:ea typeface="Cambria"/>
              <a:cs typeface="Cambria"/>
              <a:sym typeface="Cambria"/>
            </a:endParaRPr>
          </a:p>
        </p:txBody>
      </p:sp>
      <p:pic>
        <p:nvPicPr>
          <p:cNvPr descr="A drawing of a person&#10;&#10;Description automatically generated" id="137" name="Google Shape;137;p23"/>
          <p:cNvPicPr preferRelativeResize="0"/>
          <p:nvPr/>
        </p:nvPicPr>
        <p:blipFill rotWithShape="1">
          <a:blip r:embed="rId3">
            <a:alphaModFix/>
          </a:blip>
          <a:srcRect b="0" l="0" r="0" t="0"/>
          <a:stretch/>
        </p:blipFill>
        <p:spPr>
          <a:xfrm>
            <a:off x="8457361" y="286314"/>
            <a:ext cx="474345" cy="526415"/>
          </a:xfrm>
          <a:prstGeom prst="rect">
            <a:avLst/>
          </a:prstGeom>
          <a:blipFill rotWithShape="1">
            <a:blip r:embed="rId4">
              <a:alphaModFix/>
            </a:blip>
            <a:tile algn="tl" flip="none" tx="0" sx="100000" ty="0" sy="100000"/>
          </a:blipFill>
          <a:ln>
            <a:noFill/>
          </a:ln>
        </p:spPr>
      </p:pic>
      <p:sp>
        <p:nvSpPr>
          <p:cNvPr id="138" name="Google Shape;138;p23"/>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4</a:t>
            </a:r>
            <a:endParaRPr/>
          </a:p>
        </p:txBody>
      </p:sp>
      <p:pic>
        <p:nvPicPr>
          <p:cNvPr id="139" name="Google Shape;139;p23"/>
          <p:cNvPicPr preferRelativeResize="0"/>
          <p:nvPr/>
        </p:nvPicPr>
        <p:blipFill rotWithShape="1">
          <a:blip r:embed="rId5">
            <a:alphaModFix/>
          </a:blip>
          <a:srcRect b="0" l="0" r="0" t="0"/>
          <a:stretch/>
        </p:blipFill>
        <p:spPr>
          <a:xfrm>
            <a:off x="457200" y="1078267"/>
            <a:ext cx="5722535" cy="42898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95765"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Driving Questions</a:t>
            </a:r>
            <a:endParaRPr/>
          </a:p>
        </p:txBody>
      </p:sp>
      <p:sp>
        <p:nvSpPr>
          <p:cNvPr id="147" name="Google Shape;147;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8" name="Google Shape;148;p24"/>
          <p:cNvSpPr/>
          <p:nvPr/>
        </p:nvSpPr>
        <p:spPr>
          <a:xfrm>
            <a:off x="311100" y="854236"/>
            <a:ext cx="8087832" cy="53245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Cambria"/>
                <a:ea typeface="Cambria"/>
                <a:cs typeface="Cambria"/>
                <a:sym typeface="Cambria"/>
              </a:rPr>
              <a:t>As you move through the unit, gather evidence to help you answer the following questions:</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1. How do scientists measure population and changes in population?</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2. What causes populations and ecosystems to remain stable or to change over time?</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3. What factors affect populations within an ecosystem?</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4. How do modest or drastic changes in ecosystems affect ecosystem stability?</a:t>
            </a:r>
            <a:endParaRPr/>
          </a:p>
          <a:p>
            <a:pPr indent="-298450" lvl="0" marL="457200" marR="0" rtl="0" algn="l">
              <a:spcBef>
                <a:spcPts val="0"/>
              </a:spcBef>
              <a:spcAft>
                <a:spcPts val="0"/>
              </a:spcAft>
              <a:buClr>
                <a:schemeClr val="dk1"/>
              </a:buClr>
              <a:buSzPts val="2500"/>
              <a:buFont typeface="Arial"/>
              <a:buNone/>
            </a:pPr>
            <a:r>
              <a:t/>
            </a:r>
            <a:endParaRPr sz="2500">
              <a:solidFill>
                <a:schemeClr val="dk1"/>
              </a:solidFill>
              <a:latin typeface="Cambria"/>
              <a:ea typeface="Cambria"/>
              <a:cs typeface="Cambria"/>
              <a:sym typeface="Cambria"/>
            </a:endParaRPr>
          </a:p>
        </p:txBody>
      </p:sp>
      <p:pic>
        <p:nvPicPr>
          <p:cNvPr descr="A drawing of a person&#10;&#10;Description automatically generated" id="149" name="Google Shape;149;p24"/>
          <p:cNvPicPr preferRelativeResize="0"/>
          <p:nvPr/>
        </p:nvPicPr>
        <p:blipFill rotWithShape="1">
          <a:blip r:embed="rId3">
            <a:alphaModFix/>
          </a:blip>
          <a:srcRect b="0" l="0" r="0" t="0"/>
          <a:stretch/>
        </p:blipFill>
        <p:spPr>
          <a:xfrm>
            <a:off x="8457361" y="286314"/>
            <a:ext cx="474345" cy="526415"/>
          </a:xfrm>
          <a:prstGeom prst="rect">
            <a:avLst/>
          </a:prstGeom>
          <a:blipFill rotWithShape="1">
            <a:blip r:embed="rId4">
              <a:alphaModFix/>
            </a:blip>
            <a:tile algn="tl" flip="none" tx="0" sx="100000" ty="0" sy="100000"/>
          </a:blipFill>
          <a:ln>
            <a:noFill/>
          </a:ln>
        </p:spPr>
      </p:pic>
      <p:sp>
        <p:nvSpPr>
          <p:cNvPr id="150" name="Google Shape;150;p24"/>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95765"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Unit Project</a:t>
            </a:r>
            <a:endParaRPr/>
          </a:p>
        </p:txBody>
      </p:sp>
      <p:sp>
        <p:nvSpPr>
          <p:cNvPr id="158" name="Google Shape;158;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 name="Google Shape;159;p25"/>
          <p:cNvSpPr/>
          <p:nvPr/>
        </p:nvSpPr>
        <p:spPr>
          <a:xfrm>
            <a:off x="395765" y="1199328"/>
            <a:ext cx="8087832" cy="30623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Cambria"/>
                <a:ea typeface="Cambria"/>
                <a:cs typeface="Cambria"/>
                <a:sym typeface="Cambria"/>
              </a:rPr>
              <a:t>Wetlands at Your Service</a:t>
            </a:r>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rPr lang="en-US" sz="2800">
                <a:solidFill>
                  <a:schemeClr val="dk1"/>
                </a:solidFill>
                <a:latin typeface="Cambria"/>
                <a:ea typeface="Cambria"/>
                <a:cs typeface="Cambria"/>
                <a:sym typeface="Cambria"/>
              </a:rPr>
              <a:t>How do wetlands help stabilize ecosystems and populations?</a:t>
            </a:r>
            <a:endParaRPr/>
          </a:p>
          <a:p>
            <a:pPr indent="0" lvl="0" marL="0" marR="0" rtl="0" algn="ctr">
              <a:spcBef>
                <a:spcPts val="0"/>
              </a:spcBef>
              <a:spcAft>
                <a:spcPts val="0"/>
              </a:spcAft>
              <a:buNone/>
            </a:pPr>
            <a:r>
              <a:t/>
            </a:r>
            <a:endParaRPr sz="2800">
              <a:solidFill>
                <a:schemeClr val="dk1"/>
              </a:solidFill>
              <a:latin typeface="Cambria"/>
              <a:ea typeface="Cambria"/>
              <a:cs typeface="Cambria"/>
              <a:sym typeface="Cambria"/>
            </a:endParaRPr>
          </a:p>
          <a:p>
            <a:pPr indent="0" lvl="0" marL="0" marR="0" rtl="0" algn="ctr">
              <a:spcBef>
                <a:spcPts val="0"/>
              </a:spcBef>
              <a:spcAft>
                <a:spcPts val="0"/>
              </a:spcAft>
              <a:buNone/>
            </a:pPr>
            <a:r>
              <a:rPr lang="en-US" sz="2800">
                <a:solidFill>
                  <a:schemeClr val="dk1"/>
                </a:solidFill>
                <a:latin typeface="Cambria"/>
                <a:ea typeface="Cambria"/>
                <a:cs typeface="Cambria"/>
                <a:sym typeface="Cambria"/>
              </a:rPr>
              <a:t>How might the destruction of wetlands change the composition of populations and ecosystems?  </a:t>
            </a:r>
            <a:endParaRPr b="1" sz="2800">
              <a:solidFill>
                <a:schemeClr val="dk1"/>
              </a:solidFill>
              <a:latin typeface="Cambria"/>
              <a:ea typeface="Cambria"/>
              <a:cs typeface="Cambria"/>
              <a:sym typeface="Cambria"/>
            </a:endParaRPr>
          </a:p>
        </p:txBody>
      </p:sp>
      <p:sp>
        <p:nvSpPr>
          <p:cNvPr id="160" name="Google Shape;160;p25"/>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4</a:t>
            </a:r>
            <a:endParaRPr/>
          </a:p>
        </p:txBody>
      </p:sp>
      <p:pic>
        <p:nvPicPr>
          <p:cNvPr id="161" name="Google Shape;161;p25"/>
          <p:cNvPicPr preferRelativeResize="0"/>
          <p:nvPr/>
        </p:nvPicPr>
        <p:blipFill rotWithShape="1">
          <a:blip r:embed="rId3">
            <a:alphaModFix/>
          </a:blip>
          <a:srcRect b="0" l="0" r="0" t="0"/>
          <a:stretch/>
        </p:blipFill>
        <p:spPr>
          <a:xfrm>
            <a:off x="3009900" y="4858572"/>
            <a:ext cx="3124200" cy="80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95765"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Unit Review</a:t>
            </a:r>
            <a:endParaRPr/>
          </a:p>
        </p:txBody>
      </p:sp>
      <p:sp>
        <p:nvSpPr>
          <p:cNvPr id="169" name="Google Shape;169;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0" name="Google Shape;170;p26"/>
          <p:cNvSpPr/>
          <p:nvPr/>
        </p:nvSpPr>
        <p:spPr>
          <a:xfrm>
            <a:off x="395765" y="1074369"/>
            <a:ext cx="8087832" cy="509370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500">
                <a:solidFill>
                  <a:schemeClr val="dk1"/>
                </a:solidFill>
                <a:latin typeface="Cambria"/>
                <a:ea typeface="Cambria"/>
                <a:cs typeface="Cambria"/>
                <a:sym typeface="Cambria"/>
              </a:rPr>
              <a:t>Synthesize the Unit</a:t>
            </a:r>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lang="en-US" sz="2500">
                <a:solidFill>
                  <a:schemeClr val="dk1"/>
                </a:solidFill>
                <a:latin typeface="Cambria"/>
                <a:ea typeface="Cambria"/>
                <a:cs typeface="Cambria"/>
                <a:sym typeface="Cambria"/>
              </a:rPr>
              <a:t>Make a concept map, other graphic organizer, or outline using the Study Guides you made for each lesson in this unit. Be sure to use evidence to support your claims.</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lang="en-US" sz="2500">
                <a:solidFill>
                  <a:schemeClr val="dk1"/>
                </a:solidFill>
                <a:latin typeface="Cambria"/>
                <a:ea typeface="Cambria"/>
                <a:cs typeface="Cambria"/>
                <a:sym typeface="Cambria"/>
              </a:rPr>
              <a:t>When synthesizing individual information, remember to follow these general steps: </a:t>
            </a:r>
            <a:endParaRPr/>
          </a:p>
          <a:p>
            <a:pPr indent="0" lvl="0" marL="0" marR="0" rtl="0" algn="ctr">
              <a:spcBef>
                <a:spcPts val="0"/>
              </a:spcBef>
              <a:spcAft>
                <a:spcPts val="0"/>
              </a:spcAft>
              <a:buNone/>
            </a:pPr>
            <a:r>
              <a:t/>
            </a:r>
            <a:endParaRPr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lang="en-US" sz="2500">
                <a:solidFill>
                  <a:schemeClr val="dk1"/>
                </a:solidFill>
                <a:latin typeface="Cambria"/>
                <a:ea typeface="Cambria"/>
                <a:cs typeface="Cambria"/>
                <a:sym typeface="Cambria"/>
              </a:rPr>
              <a:t>Find the central idea of each piece of information.</a:t>
            </a:r>
            <a:endParaRPr/>
          </a:p>
          <a:p>
            <a:pPr indent="-342900" lvl="0" marL="342900" marR="0" rtl="0" algn="l">
              <a:spcBef>
                <a:spcPts val="0"/>
              </a:spcBef>
              <a:spcAft>
                <a:spcPts val="0"/>
              </a:spcAft>
              <a:buClr>
                <a:schemeClr val="dk1"/>
              </a:buClr>
              <a:buSzPts val="2500"/>
              <a:buFont typeface="Arial"/>
              <a:buChar char="•"/>
            </a:pPr>
            <a:r>
              <a:rPr lang="en-US" sz="2500">
                <a:solidFill>
                  <a:schemeClr val="dk1"/>
                </a:solidFill>
                <a:latin typeface="Cambria"/>
                <a:ea typeface="Cambria"/>
                <a:cs typeface="Cambria"/>
                <a:sym typeface="Cambria"/>
              </a:rPr>
              <a:t>Think about the relationships among the central ideas.</a:t>
            </a:r>
            <a:br>
              <a:rPr lang="en-US" sz="2500">
                <a:solidFill>
                  <a:schemeClr val="dk1"/>
                </a:solidFill>
                <a:latin typeface="Cambria"/>
                <a:ea typeface="Cambria"/>
                <a:cs typeface="Cambria"/>
                <a:sym typeface="Cambria"/>
              </a:rPr>
            </a:br>
            <a:endParaRPr sz="2500">
              <a:solidFill>
                <a:schemeClr val="dk1"/>
              </a:solidFill>
              <a:latin typeface="Cambria"/>
              <a:ea typeface="Cambria"/>
              <a:cs typeface="Cambria"/>
              <a:sym typeface="Cambria"/>
            </a:endParaRPr>
          </a:p>
          <a:p>
            <a:pPr indent="0" lvl="0" marL="0" marR="0" rtl="0" algn="ctr">
              <a:spcBef>
                <a:spcPts val="0"/>
              </a:spcBef>
              <a:spcAft>
                <a:spcPts val="0"/>
              </a:spcAft>
              <a:buNone/>
            </a:pPr>
            <a:r>
              <a:rPr lang="en-US" sz="2500">
                <a:solidFill>
                  <a:schemeClr val="dk1"/>
                </a:solidFill>
                <a:latin typeface="Cambria"/>
                <a:ea typeface="Cambria"/>
                <a:cs typeface="Cambria"/>
                <a:sym typeface="Cambria"/>
              </a:rPr>
              <a:t>Combine the ideas to come up with a new understanding.</a:t>
            </a:r>
            <a:endParaRPr/>
          </a:p>
        </p:txBody>
      </p:sp>
      <p:pic>
        <p:nvPicPr>
          <p:cNvPr descr="A drawing of a person&#10;&#10;Description automatically generated" id="171" name="Google Shape;171;p26"/>
          <p:cNvPicPr preferRelativeResize="0"/>
          <p:nvPr/>
        </p:nvPicPr>
        <p:blipFill rotWithShape="1">
          <a:blip r:embed="rId3">
            <a:alphaModFix/>
          </a:blip>
          <a:srcRect b="0" l="0" r="0" t="0"/>
          <a:stretch/>
        </p:blipFill>
        <p:spPr>
          <a:xfrm>
            <a:off x="8457361" y="286314"/>
            <a:ext cx="474345" cy="526415"/>
          </a:xfrm>
          <a:prstGeom prst="rect">
            <a:avLst/>
          </a:prstGeom>
          <a:blipFill rotWithShape="1">
            <a:blip r:embed="rId4">
              <a:alphaModFix/>
            </a:blip>
            <a:tile algn="tl" flip="none" tx="0" sx="100000" ty="0" sy="100000"/>
          </a:blipFill>
          <a:ln>
            <a:noFill/>
          </a:ln>
        </p:spPr>
      </p:pic>
      <p:sp>
        <p:nvSpPr>
          <p:cNvPr id="172" name="Google Shape;172;p26"/>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178" name="Google Shape;178;p27"/>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4</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pigeons</a:t>
            </a:r>
            <a:r>
              <a:rPr lang="en-US"/>
              <a:t> ©Milkovasa/Shutterstock; </a:t>
            </a:r>
            <a:r>
              <a:rPr i="1" lang="en-US"/>
              <a:t>giraffes and zebras video</a:t>
            </a:r>
            <a:r>
              <a:rPr lang="en-US"/>
              <a:t> ©EcoPrint/Shutterstock</a:t>
            </a:r>
            <a:endParaRPr b="1"/>
          </a:p>
          <a:p>
            <a:pPr indent="0" lvl="0" marL="0" rtl="0" algn="l">
              <a:spcBef>
                <a:spcPts val="0"/>
              </a:spcBef>
              <a:spcAft>
                <a:spcPts val="0"/>
              </a:spcAft>
              <a:buClr>
                <a:schemeClr val="dk1"/>
              </a:buClr>
              <a:buSzPts val="2400"/>
              <a:buNone/>
            </a:pPr>
            <a:r>
              <a:t/>
            </a:r>
            <a:endParaRPr b="1" i="1"/>
          </a:p>
        </p:txBody>
      </p:sp>
      <p:sp>
        <p:nvSpPr>
          <p:cNvPr id="179" name="Google Shape;179;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